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  <p:sldMasterId id="2147483760" r:id="rId2"/>
  </p:sldMasterIdLst>
  <p:notesMasterIdLst>
    <p:notesMasterId r:id="rId13"/>
  </p:notesMasterIdLst>
  <p:sldIdLst>
    <p:sldId id="257" r:id="rId3"/>
    <p:sldId id="381" r:id="rId4"/>
    <p:sldId id="380" r:id="rId5"/>
    <p:sldId id="366" r:id="rId6"/>
    <p:sldId id="389" r:id="rId7"/>
    <p:sldId id="387" r:id="rId8"/>
    <p:sldId id="390" r:id="rId9"/>
    <p:sldId id="391" r:id="rId10"/>
    <p:sldId id="388" r:id="rId11"/>
    <p:sldId id="38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9326" autoAdjust="0"/>
  </p:normalViewPr>
  <p:slideViewPr>
    <p:cSldViewPr snapToGrid="0">
      <p:cViewPr varScale="1">
        <p:scale>
          <a:sx n="82" d="100"/>
          <a:sy n="82" d="100"/>
        </p:scale>
        <p:origin x="16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D0EA4-6473-4E9C-A6E9-9914DF318F9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574B53-30D8-4ACE-B4A3-166593DE1B51}">
      <dgm:prSet/>
      <dgm:spPr/>
      <dgm:t>
        <a:bodyPr/>
        <a:lstStyle/>
        <a:p>
          <a:r>
            <a:rPr lang="en-AU" dirty="0"/>
            <a:t>Complete Step 3 and Step 4 before the end of the lesson.</a:t>
          </a:r>
          <a:endParaRPr lang="en-US" dirty="0"/>
        </a:p>
      </dgm:t>
    </dgm:pt>
    <dgm:pt modelId="{92C8BA60-4C4F-471E-B39F-A61D48D5E04B}" type="parTrans" cxnId="{368DD241-35E1-455B-B6B5-1C7F5D27179E}">
      <dgm:prSet/>
      <dgm:spPr/>
      <dgm:t>
        <a:bodyPr/>
        <a:lstStyle/>
        <a:p>
          <a:endParaRPr lang="en-US"/>
        </a:p>
      </dgm:t>
    </dgm:pt>
    <dgm:pt modelId="{2CB46E3B-780A-4A98-9B00-C34799BE96A0}" type="sibTrans" cxnId="{368DD241-35E1-455B-B6B5-1C7F5D27179E}">
      <dgm:prSet/>
      <dgm:spPr/>
      <dgm:t>
        <a:bodyPr/>
        <a:lstStyle/>
        <a:p>
          <a:endParaRPr lang="en-US"/>
        </a:p>
      </dgm:t>
    </dgm:pt>
    <dgm:pt modelId="{E59AA761-DB20-48F9-A221-22B445F31193}">
      <dgm:prSet/>
      <dgm:spPr/>
      <dgm:t>
        <a:bodyPr/>
        <a:lstStyle/>
        <a:p>
          <a:r>
            <a:rPr lang="en-AU" dirty="0"/>
            <a:t>Everyone needs to have information written in Step 3 and Step 4.</a:t>
          </a:r>
          <a:endParaRPr lang="en-US" dirty="0"/>
        </a:p>
      </dgm:t>
    </dgm:pt>
    <dgm:pt modelId="{97EA1C66-AFAA-437B-A7CC-6C480086DF82}" type="parTrans" cxnId="{9B7BAA31-47D1-4303-BB77-3675E2E18247}">
      <dgm:prSet/>
      <dgm:spPr/>
      <dgm:t>
        <a:bodyPr/>
        <a:lstStyle/>
        <a:p>
          <a:endParaRPr lang="en-US"/>
        </a:p>
      </dgm:t>
    </dgm:pt>
    <dgm:pt modelId="{204A2385-2500-4900-9EF7-C3E46636B2FD}" type="sibTrans" cxnId="{9B7BAA31-47D1-4303-BB77-3675E2E18247}">
      <dgm:prSet/>
      <dgm:spPr/>
      <dgm:t>
        <a:bodyPr/>
        <a:lstStyle/>
        <a:p>
          <a:endParaRPr lang="en-US"/>
        </a:p>
      </dgm:t>
    </dgm:pt>
    <dgm:pt modelId="{1921D0C2-CEF2-4619-8340-D71537710AA6}">
      <dgm:prSet/>
      <dgm:spPr/>
      <dgm:t>
        <a:bodyPr/>
        <a:lstStyle/>
        <a:p>
          <a:r>
            <a:rPr lang="en-AU" dirty="0"/>
            <a:t>We are continuing with Step 5 and 6 next lesson.</a:t>
          </a:r>
          <a:endParaRPr lang="en-US" dirty="0"/>
        </a:p>
      </dgm:t>
    </dgm:pt>
    <dgm:pt modelId="{BA48234B-A322-4831-9EBB-D54592B63654}" type="parTrans" cxnId="{4A683BFF-761E-4956-8444-817BEDF05DAA}">
      <dgm:prSet/>
      <dgm:spPr/>
      <dgm:t>
        <a:bodyPr/>
        <a:lstStyle/>
        <a:p>
          <a:endParaRPr lang="en-US"/>
        </a:p>
      </dgm:t>
    </dgm:pt>
    <dgm:pt modelId="{38AE54DA-C015-4818-BB4A-39C6AC153907}" type="sibTrans" cxnId="{4A683BFF-761E-4956-8444-817BEDF05DAA}">
      <dgm:prSet/>
      <dgm:spPr/>
      <dgm:t>
        <a:bodyPr/>
        <a:lstStyle/>
        <a:p>
          <a:endParaRPr lang="en-US"/>
        </a:p>
      </dgm:t>
    </dgm:pt>
    <dgm:pt modelId="{B01E739D-7D2B-40CD-9F8A-BB1A17E62530}" type="pres">
      <dgm:prSet presAssocID="{99BD0EA4-6473-4E9C-A6E9-9914DF318F91}" presName="outerComposite" presStyleCnt="0">
        <dgm:presLayoutVars>
          <dgm:chMax val="5"/>
          <dgm:dir/>
          <dgm:resizeHandles val="exact"/>
        </dgm:presLayoutVars>
      </dgm:prSet>
      <dgm:spPr/>
    </dgm:pt>
    <dgm:pt modelId="{29A86524-E07C-4DA1-9B45-29A0EE8DD6FD}" type="pres">
      <dgm:prSet presAssocID="{99BD0EA4-6473-4E9C-A6E9-9914DF318F91}" presName="dummyMaxCanvas" presStyleCnt="0">
        <dgm:presLayoutVars/>
      </dgm:prSet>
      <dgm:spPr/>
    </dgm:pt>
    <dgm:pt modelId="{6912559B-1E7B-48A9-A427-D8AE318C7C52}" type="pres">
      <dgm:prSet presAssocID="{99BD0EA4-6473-4E9C-A6E9-9914DF318F91}" presName="ThreeNodes_1" presStyleLbl="node1" presStyleIdx="0" presStyleCnt="3">
        <dgm:presLayoutVars>
          <dgm:bulletEnabled val="1"/>
        </dgm:presLayoutVars>
      </dgm:prSet>
      <dgm:spPr/>
    </dgm:pt>
    <dgm:pt modelId="{EBF2E063-DF31-41A8-86C9-05CA0404F43C}" type="pres">
      <dgm:prSet presAssocID="{99BD0EA4-6473-4E9C-A6E9-9914DF318F91}" presName="ThreeNodes_2" presStyleLbl="node1" presStyleIdx="1" presStyleCnt="3">
        <dgm:presLayoutVars>
          <dgm:bulletEnabled val="1"/>
        </dgm:presLayoutVars>
      </dgm:prSet>
      <dgm:spPr/>
    </dgm:pt>
    <dgm:pt modelId="{1B1BAF73-C510-4723-B4E7-E91DC8F244C8}" type="pres">
      <dgm:prSet presAssocID="{99BD0EA4-6473-4E9C-A6E9-9914DF318F91}" presName="ThreeNodes_3" presStyleLbl="node1" presStyleIdx="2" presStyleCnt="3">
        <dgm:presLayoutVars>
          <dgm:bulletEnabled val="1"/>
        </dgm:presLayoutVars>
      </dgm:prSet>
      <dgm:spPr/>
    </dgm:pt>
    <dgm:pt modelId="{90E389AF-9475-41D0-B4E2-E834D83C4F63}" type="pres">
      <dgm:prSet presAssocID="{99BD0EA4-6473-4E9C-A6E9-9914DF318F91}" presName="ThreeConn_1-2" presStyleLbl="fgAccFollowNode1" presStyleIdx="0" presStyleCnt="2">
        <dgm:presLayoutVars>
          <dgm:bulletEnabled val="1"/>
        </dgm:presLayoutVars>
      </dgm:prSet>
      <dgm:spPr/>
    </dgm:pt>
    <dgm:pt modelId="{6B11B296-EA8E-463A-A632-9E01F65C0A88}" type="pres">
      <dgm:prSet presAssocID="{99BD0EA4-6473-4E9C-A6E9-9914DF318F91}" presName="ThreeConn_2-3" presStyleLbl="fgAccFollowNode1" presStyleIdx="1" presStyleCnt="2">
        <dgm:presLayoutVars>
          <dgm:bulletEnabled val="1"/>
        </dgm:presLayoutVars>
      </dgm:prSet>
      <dgm:spPr/>
    </dgm:pt>
    <dgm:pt modelId="{AA4A3A40-6F32-44F2-9101-2E44254060AE}" type="pres">
      <dgm:prSet presAssocID="{99BD0EA4-6473-4E9C-A6E9-9914DF318F91}" presName="ThreeNodes_1_text" presStyleLbl="node1" presStyleIdx="2" presStyleCnt="3">
        <dgm:presLayoutVars>
          <dgm:bulletEnabled val="1"/>
        </dgm:presLayoutVars>
      </dgm:prSet>
      <dgm:spPr/>
    </dgm:pt>
    <dgm:pt modelId="{DF6BF995-BEC6-4B4D-B8F3-F477A1B2F9D8}" type="pres">
      <dgm:prSet presAssocID="{99BD0EA4-6473-4E9C-A6E9-9914DF318F91}" presName="ThreeNodes_2_text" presStyleLbl="node1" presStyleIdx="2" presStyleCnt="3">
        <dgm:presLayoutVars>
          <dgm:bulletEnabled val="1"/>
        </dgm:presLayoutVars>
      </dgm:prSet>
      <dgm:spPr/>
    </dgm:pt>
    <dgm:pt modelId="{D61A5066-D912-4F29-BBB6-B2EF2F995A9F}" type="pres">
      <dgm:prSet presAssocID="{99BD0EA4-6473-4E9C-A6E9-9914DF318F9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B7BAA31-47D1-4303-BB77-3675E2E18247}" srcId="{99BD0EA4-6473-4E9C-A6E9-9914DF318F91}" destId="{E59AA761-DB20-48F9-A221-22B445F31193}" srcOrd="1" destOrd="0" parTransId="{97EA1C66-AFAA-437B-A7CC-6C480086DF82}" sibTransId="{204A2385-2500-4900-9EF7-C3E46636B2FD}"/>
    <dgm:cxn modelId="{9C0D673A-9E81-4A16-8E55-82222B41956F}" type="presOf" srcId="{E59AA761-DB20-48F9-A221-22B445F31193}" destId="{DF6BF995-BEC6-4B4D-B8F3-F477A1B2F9D8}" srcOrd="1" destOrd="0" presId="urn:microsoft.com/office/officeart/2005/8/layout/vProcess5"/>
    <dgm:cxn modelId="{368DD241-35E1-455B-B6B5-1C7F5D27179E}" srcId="{99BD0EA4-6473-4E9C-A6E9-9914DF318F91}" destId="{51574B53-30D8-4ACE-B4A3-166593DE1B51}" srcOrd="0" destOrd="0" parTransId="{92C8BA60-4C4F-471E-B39F-A61D48D5E04B}" sibTransId="{2CB46E3B-780A-4A98-9B00-C34799BE96A0}"/>
    <dgm:cxn modelId="{6323D050-837B-4988-AC82-AE7315AF89CB}" type="presOf" srcId="{2CB46E3B-780A-4A98-9B00-C34799BE96A0}" destId="{90E389AF-9475-41D0-B4E2-E834D83C4F63}" srcOrd="0" destOrd="0" presId="urn:microsoft.com/office/officeart/2005/8/layout/vProcess5"/>
    <dgm:cxn modelId="{998A4553-13A1-442F-BF1D-A94294EA1074}" type="presOf" srcId="{1921D0C2-CEF2-4619-8340-D71537710AA6}" destId="{1B1BAF73-C510-4723-B4E7-E91DC8F244C8}" srcOrd="0" destOrd="0" presId="urn:microsoft.com/office/officeart/2005/8/layout/vProcess5"/>
    <dgm:cxn modelId="{23675557-B8A7-4F33-AA23-FDA8865AC53A}" type="presOf" srcId="{204A2385-2500-4900-9EF7-C3E46636B2FD}" destId="{6B11B296-EA8E-463A-A632-9E01F65C0A88}" srcOrd="0" destOrd="0" presId="urn:microsoft.com/office/officeart/2005/8/layout/vProcess5"/>
    <dgm:cxn modelId="{D3AEB757-82D7-4D66-AA85-17F3429B122D}" type="presOf" srcId="{E59AA761-DB20-48F9-A221-22B445F31193}" destId="{EBF2E063-DF31-41A8-86C9-05CA0404F43C}" srcOrd="0" destOrd="0" presId="urn:microsoft.com/office/officeart/2005/8/layout/vProcess5"/>
    <dgm:cxn modelId="{C28FB857-BE82-43F0-85AA-84E17F565E06}" type="presOf" srcId="{99BD0EA4-6473-4E9C-A6E9-9914DF318F91}" destId="{B01E739D-7D2B-40CD-9F8A-BB1A17E62530}" srcOrd="0" destOrd="0" presId="urn:microsoft.com/office/officeart/2005/8/layout/vProcess5"/>
    <dgm:cxn modelId="{394DBEC6-08E3-44D5-A629-04B4F1217458}" type="presOf" srcId="{51574B53-30D8-4ACE-B4A3-166593DE1B51}" destId="{AA4A3A40-6F32-44F2-9101-2E44254060AE}" srcOrd="1" destOrd="0" presId="urn:microsoft.com/office/officeart/2005/8/layout/vProcess5"/>
    <dgm:cxn modelId="{74B811D9-7D34-4B46-81F2-2C75A372122C}" type="presOf" srcId="{51574B53-30D8-4ACE-B4A3-166593DE1B51}" destId="{6912559B-1E7B-48A9-A427-D8AE318C7C52}" srcOrd="0" destOrd="0" presId="urn:microsoft.com/office/officeart/2005/8/layout/vProcess5"/>
    <dgm:cxn modelId="{CB9D07E3-30EC-455A-A50B-3D87A9B03E45}" type="presOf" srcId="{1921D0C2-CEF2-4619-8340-D71537710AA6}" destId="{D61A5066-D912-4F29-BBB6-B2EF2F995A9F}" srcOrd="1" destOrd="0" presId="urn:microsoft.com/office/officeart/2005/8/layout/vProcess5"/>
    <dgm:cxn modelId="{4A683BFF-761E-4956-8444-817BEDF05DAA}" srcId="{99BD0EA4-6473-4E9C-A6E9-9914DF318F91}" destId="{1921D0C2-CEF2-4619-8340-D71537710AA6}" srcOrd="2" destOrd="0" parTransId="{BA48234B-A322-4831-9EBB-D54592B63654}" sibTransId="{38AE54DA-C015-4818-BB4A-39C6AC153907}"/>
    <dgm:cxn modelId="{656BCC89-F8E4-48E5-BC13-30B73CF06BA5}" type="presParOf" srcId="{B01E739D-7D2B-40CD-9F8A-BB1A17E62530}" destId="{29A86524-E07C-4DA1-9B45-29A0EE8DD6FD}" srcOrd="0" destOrd="0" presId="urn:microsoft.com/office/officeart/2005/8/layout/vProcess5"/>
    <dgm:cxn modelId="{3673D114-2B44-43AD-8E5F-BD5D8AF94589}" type="presParOf" srcId="{B01E739D-7D2B-40CD-9F8A-BB1A17E62530}" destId="{6912559B-1E7B-48A9-A427-D8AE318C7C52}" srcOrd="1" destOrd="0" presId="urn:microsoft.com/office/officeart/2005/8/layout/vProcess5"/>
    <dgm:cxn modelId="{578CDCE5-B9B8-4FE7-828C-106AE0202957}" type="presParOf" srcId="{B01E739D-7D2B-40CD-9F8A-BB1A17E62530}" destId="{EBF2E063-DF31-41A8-86C9-05CA0404F43C}" srcOrd="2" destOrd="0" presId="urn:microsoft.com/office/officeart/2005/8/layout/vProcess5"/>
    <dgm:cxn modelId="{2912277B-B32E-488F-ADF7-338863308007}" type="presParOf" srcId="{B01E739D-7D2B-40CD-9F8A-BB1A17E62530}" destId="{1B1BAF73-C510-4723-B4E7-E91DC8F244C8}" srcOrd="3" destOrd="0" presId="urn:microsoft.com/office/officeart/2005/8/layout/vProcess5"/>
    <dgm:cxn modelId="{E71D0B03-9C28-4424-B550-3A569C476752}" type="presParOf" srcId="{B01E739D-7D2B-40CD-9F8A-BB1A17E62530}" destId="{90E389AF-9475-41D0-B4E2-E834D83C4F63}" srcOrd="4" destOrd="0" presId="urn:microsoft.com/office/officeart/2005/8/layout/vProcess5"/>
    <dgm:cxn modelId="{FA1183AF-3248-4442-B4FB-AC0BBD9691FF}" type="presParOf" srcId="{B01E739D-7D2B-40CD-9F8A-BB1A17E62530}" destId="{6B11B296-EA8E-463A-A632-9E01F65C0A88}" srcOrd="5" destOrd="0" presId="urn:microsoft.com/office/officeart/2005/8/layout/vProcess5"/>
    <dgm:cxn modelId="{4ACEA186-56B0-48A7-AB09-85C1A555575F}" type="presParOf" srcId="{B01E739D-7D2B-40CD-9F8A-BB1A17E62530}" destId="{AA4A3A40-6F32-44F2-9101-2E44254060AE}" srcOrd="6" destOrd="0" presId="urn:microsoft.com/office/officeart/2005/8/layout/vProcess5"/>
    <dgm:cxn modelId="{529A0508-49B1-4179-8CB7-E3D07FEDCA47}" type="presParOf" srcId="{B01E739D-7D2B-40CD-9F8A-BB1A17E62530}" destId="{DF6BF995-BEC6-4B4D-B8F3-F477A1B2F9D8}" srcOrd="7" destOrd="0" presId="urn:microsoft.com/office/officeart/2005/8/layout/vProcess5"/>
    <dgm:cxn modelId="{52F2793A-1D68-4DFE-9C19-CC183A0A10D8}" type="presParOf" srcId="{B01E739D-7D2B-40CD-9F8A-BB1A17E62530}" destId="{D61A5066-D912-4F29-BBB6-B2EF2F995A9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2559B-1E7B-48A9-A427-D8AE318C7C52}">
      <dsp:nvSpPr>
        <dsp:cNvPr id="0" name=""/>
        <dsp:cNvSpPr/>
      </dsp:nvSpPr>
      <dsp:spPr>
        <a:xfrm>
          <a:off x="0" y="0"/>
          <a:ext cx="4795678" cy="14763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Complete Step 3 and Step 4 before the end of the lesson.</a:t>
          </a:r>
          <a:endParaRPr lang="en-US" sz="2600" kern="1200" dirty="0"/>
        </a:p>
      </dsp:txBody>
      <dsp:txXfrm>
        <a:off x="43242" y="43242"/>
        <a:ext cx="3202554" cy="1389891"/>
      </dsp:txXfrm>
    </dsp:sp>
    <dsp:sp modelId="{EBF2E063-DF31-41A8-86C9-05CA0404F43C}">
      <dsp:nvSpPr>
        <dsp:cNvPr id="0" name=""/>
        <dsp:cNvSpPr/>
      </dsp:nvSpPr>
      <dsp:spPr>
        <a:xfrm>
          <a:off x="423148" y="1722437"/>
          <a:ext cx="4795678" cy="1476375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Everyone needs to have information written in Step 3 and Step 4.</a:t>
          </a:r>
          <a:endParaRPr lang="en-US" sz="2600" kern="1200" dirty="0"/>
        </a:p>
      </dsp:txBody>
      <dsp:txXfrm>
        <a:off x="466390" y="1765679"/>
        <a:ext cx="3326402" cy="1389891"/>
      </dsp:txXfrm>
    </dsp:sp>
    <dsp:sp modelId="{1B1BAF73-C510-4723-B4E7-E91DC8F244C8}">
      <dsp:nvSpPr>
        <dsp:cNvPr id="0" name=""/>
        <dsp:cNvSpPr/>
      </dsp:nvSpPr>
      <dsp:spPr>
        <a:xfrm>
          <a:off x="846296" y="3444875"/>
          <a:ext cx="4795678" cy="1476375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We are continuing with Step 5 and 6 next lesson.</a:t>
          </a:r>
          <a:endParaRPr lang="en-US" sz="2600" kern="1200" dirty="0"/>
        </a:p>
      </dsp:txBody>
      <dsp:txXfrm>
        <a:off x="889538" y="3488117"/>
        <a:ext cx="3326402" cy="1389891"/>
      </dsp:txXfrm>
    </dsp:sp>
    <dsp:sp modelId="{90E389AF-9475-41D0-B4E2-E834D83C4F63}">
      <dsp:nvSpPr>
        <dsp:cNvPr id="0" name=""/>
        <dsp:cNvSpPr/>
      </dsp:nvSpPr>
      <dsp:spPr>
        <a:xfrm>
          <a:off x="3836035" y="1119584"/>
          <a:ext cx="959643" cy="9596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51955" y="1119584"/>
        <a:ext cx="527803" cy="722131"/>
      </dsp:txXfrm>
    </dsp:sp>
    <dsp:sp modelId="{6B11B296-EA8E-463A-A632-9E01F65C0A88}">
      <dsp:nvSpPr>
        <dsp:cNvPr id="0" name=""/>
        <dsp:cNvSpPr/>
      </dsp:nvSpPr>
      <dsp:spPr>
        <a:xfrm>
          <a:off x="4259183" y="2832179"/>
          <a:ext cx="959643" cy="9596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5103" y="2832179"/>
        <a:ext cx="527803" cy="722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6T01:14:58.61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6T01:14:58.61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3BB61-C902-4C26-8BCF-2631D5969D29}" type="datetimeFigureOut">
              <a:rPr lang="en-AU" smtClean="0"/>
              <a:t>6/06/2021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E1C4-99CC-4556-ADB8-C964F0D9B8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87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baseline="0" dirty="0">
                <a:latin typeface="Helvetica 45 Light"/>
              </a:rPr>
              <a:t>Students need to be sitting in their groups.</a:t>
            </a:r>
          </a:p>
          <a:p>
            <a:br>
              <a:rPr lang="en-GB" sz="1200" b="0" i="0" u="none" strike="noStrike" baseline="0" dirty="0">
                <a:latin typeface="Helvetica 45 Light"/>
              </a:rPr>
            </a:br>
            <a:r>
              <a:rPr lang="en-GB" sz="1200" b="0" i="0" u="none" strike="noStrike" baseline="0" dirty="0">
                <a:latin typeface="Helvetica 45 Light"/>
              </a:rPr>
              <a:t>Give students 1 minute to work in a group to write down as many possible answers to the question.</a:t>
            </a:r>
          </a:p>
          <a:p>
            <a:r>
              <a:rPr lang="en-GB" sz="1200" b="0" i="0" u="none" strike="noStrike" baseline="0" dirty="0">
                <a:latin typeface="Helvetica 45 Light"/>
              </a:rPr>
              <a:t>Run a whole class discussion to collect responses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FE1C4-99CC-4556-ADB8-C964F0D9B89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766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sz="1800" b="0" i="0" u="none" strike="noStrike" baseline="0" dirty="0">
                <a:latin typeface="Helvetica 45 Light"/>
              </a:rPr>
              <a:t>Play video.</a:t>
            </a:r>
          </a:p>
          <a:p>
            <a:pPr algn="l"/>
            <a:endParaRPr lang="en-AU" sz="1800" b="0" i="0" u="none" strike="noStrike" baseline="0" dirty="0">
              <a:latin typeface="Helvetica 45 Light"/>
            </a:endParaRPr>
          </a:p>
          <a:p>
            <a:pPr algn="l"/>
            <a:r>
              <a:rPr lang="en-AU" sz="1800" b="0" i="0" u="none" strike="noStrike" baseline="0" dirty="0">
                <a:latin typeface="Helvetica 45 Light"/>
              </a:rPr>
              <a:t>Compare the information with what was in the video with the answers to the question posed at the beginning of the lesson.</a:t>
            </a:r>
            <a:endParaRPr lang="en-GB" sz="1800" b="0" i="0" u="none" strike="noStrike" baseline="0" dirty="0">
              <a:latin typeface="Helvetica 45 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>
              <a:latin typeface="Helvetica 45 Light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GB" sz="1800" b="0" i="0" u="none" strike="noStrike" baseline="0" dirty="0">
              <a:latin typeface="Helvetica 45 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>
              <a:latin typeface="Helvetica 45 Light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FE1C4-99CC-4556-ADB8-C964F0D9B89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143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Student Instructions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Look at the previous lesson where we covered the Mathematical Thinking Process. What steps can answer our question in the margin?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24/7/30 Skill after writing the notes down.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Go back to yesterday’s notes for Steps 3 and 4. What new information have we just learned that we can add to the RHS to better explain Steps 3 and 4? Add that now. </a:t>
            </a: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Which sources of information are best to use given our short time frame?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249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you brainstorm any ideas from the background information and table of values of what type of information you can collect?</a:t>
            </a:r>
          </a:p>
          <a:p>
            <a:pPr marL="171450" indent="-171450">
              <a:buFontTx/>
              <a:buChar char="-"/>
            </a:pPr>
            <a:r>
              <a:rPr lang="en-AU" dirty="0"/>
              <a:t>How can you collect this information?</a:t>
            </a:r>
          </a:p>
          <a:p>
            <a:pPr marL="171450" indent="-171450">
              <a:buFontTx/>
              <a:buChar char="-"/>
            </a:pPr>
            <a:r>
              <a:rPr lang="en-AU" dirty="0"/>
              <a:t>When will you collect this information?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FE1C4-99CC-4556-ADB8-C964F0D9B89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48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How will you organise time for researching information from websites?</a:t>
            </a:r>
          </a:p>
          <a:p>
            <a:pPr marL="171450" indent="-171450">
              <a:buFontTx/>
              <a:buChar char="-"/>
            </a:pPr>
            <a:r>
              <a:rPr lang="en-AU" dirty="0"/>
              <a:t>Can tasks be divided between group members?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What information can you find out when conducting a survey?</a:t>
            </a:r>
          </a:p>
          <a:p>
            <a:pPr marL="171450" indent="-171450">
              <a:buFontTx/>
              <a:buChar char="-"/>
            </a:pPr>
            <a:r>
              <a:rPr lang="en-AU" dirty="0"/>
              <a:t>Who will you ask?</a:t>
            </a:r>
          </a:p>
          <a:p>
            <a:pPr marL="171450" indent="-171450">
              <a:buFontTx/>
              <a:buChar char="-"/>
            </a:pPr>
            <a:r>
              <a:rPr lang="en-AU" dirty="0"/>
              <a:t>How many people will you ask?</a:t>
            </a:r>
          </a:p>
          <a:p>
            <a:pPr marL="171450" indent="-171450">
              <a:buFontTx/>
              <a:buChar char="-"/>
            </a:pPr>
            <a:r>
              <a:rPr lang="en-AU" dirty="0"/>
              <a:t>When will you run this survey?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FE1C4-99CC-4556-ADB8-C964F0D9B89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291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Provide data to groups for statistical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FE1C4-99CC-4556-ADB8-C964F0D9B89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9982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Provide data to groups for statistical analysis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FE1C4-99CC-4556-ADB8-C964F0D9B89C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561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 will you record the survey results?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 will you display the mathematical information?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Statistical analysis – mean, mode, range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Tables of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Graphing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Showing working out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1200" dirty="0">
                <a:latin typeface="Calibri" panose="020F0502020204030204" pitchFamily="34" charset="0"/>
                <a:cs typeface="Calibri" panose="020F0502020204030204" pitchFamily="34" charset="0"/>
              </a:rPr>
              <a:t>Writing your answer in words using your calculated values as evidence to back up your statements.</a:t>
            </a:r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FE1C4-99CC-4556-ADB8-C964F0D9B89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872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55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7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71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158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36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029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42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7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69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0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9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52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203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76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7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6/6/2021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2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1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7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36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2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3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1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28" r:id="rId6"/>
    <p:sldLayoutId id="2147483724" r:id="rId7"/>
    <p:sldLayoutId id="2147483725" r:id="rId8"/>
    <p:sldLayoutId id="2147483726" r:id="rId9"/>
    <p:sldLayoutId id="2147483727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5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thinkinghumanity.com/2015/03/you-need-to-know-this-before-buying-bottled-water-again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www.youtube.com/watch?v=W41fQOkPJdE" TargetMode="Externa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Underwater with sunbeams in the background">
            <a:extLst>
              <a:ext uri="{FF2B5EF4-FFF2-40B4-BE49-F238E27FC236}">
                <a16:creationId xmlns:a16="http://schemas.microsoft.com/office/drawing/2014/main" id="{3831611A-EF2C-4910-B037-C65B595F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02F896-35BC-421E-9674-5540B29F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63" y="1685677"/>
            <a:ext cx="4181444" cy="2362673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A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Topic: Statistics Investigation</a:t>
            </a:r>
            <a:br>
              <a:rPr lang="en-A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A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EQ: What is the Problem that I need to solve and what mathematics can I use to solve the Problem?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ABC76-5946-4115-B85F-8F3CCE126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048350"/>
            <a:ext cx="3283888" cy="816301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AU" sz="1300">
                <a:solidFill>
                  <a:schemeClr val="tx1">
                    <a:lumMod val="75000"/>
                    <a:lumOff val="25000"/>
                  </a:schemeClr>
                </a:solidFill>
              </a:rPr>
              <a:t>Year 7 Mathematics</a:t>
            </a:r>
          </a:p>
          <a:p>
            <a:pPr algn="ctr">
              <a:lnSpc>
                <a:spcPct val="120000"/>
              </a:lnSpc>
            </a:pPr>
            <a:r>
              <a:rPr lang="en-AU" sz="1300">
                <a:solidFill>
                  <a:schemeClr val="tx1">
                    <a:lumMod val="75000"/>
                    <a:lumOff val="25000"/>
                  </a:schemeClr>
                </a:solidFill>
              </a:rPr>
              <a:t>Mrs Parlevliet</a:t>
            </a:r>
          </a:p>
        </p:txBody>
      </p:sp>
    </p:spTree>
    <p:extLst>
      <p:ext uri="{BB962C8B-B14F-4D97-AF65-F5344CB8AC3E}">
        <p14:creationId xmlns:p14="http://schemas.microsoft.com/office/powerpoint/2010/main" val="41928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99083-02A6-411A-864F-E94D448A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In Your Groups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408C47-21E5-4FC2-8343-DB464A883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47928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76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926C-4B68-4196-A3DE-0824DD68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Brainstorm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5BF89-043C-4561-BF52-E9A81E1D4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8000" b="1" i="0" u="none" strike="noStrike" baseline="0" dirty="0">
                <a:latin typeface="Ink Free" panose="03080402000500000000" pitchFamily="66" charset="0"/>
              </a:rPr>
              <a:t>What</a:t>
            </a:r>
            <a:r>
              <a:rPr lang="en-GB" sz="8000" b="1" i="0" u="none" strike="noStrike" dirty="0">
                <a:latin typeface="Ink Free" panose="03080402000500000000" pitchFamily="66" charset="0"/>
              </a:rPr>
              <a:t> happens to used plastic bottles</a:t>
            </a:r>
          </a:p>
          <a:p>
            <a:pPr algn="ctr"/>
            <a:r>
              <a:rPr lang="en-GB" sz="8000" b="1" dirty="0">
                <a:latin typeface="Ink Free" panose="03080402000500000000" pitchFamily="66" charset="0"/>
              </a:rPr>
              <a:t>in Australia?</a:t>
            </a:r>
            <a:endParaRPr lang="en-AU" sz="7200" b="1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6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6988-9E80-4C53-9833-718A36487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128016"/>
            <a:ext cx="6828282" cy="822960"/>
          </a:xfrm>
        </p:spPr>
        <p:txBody>
          <a:bodyPr/>
          <a:lstStyle/>
          <a:p>
            <a:r>
              <a:rPr lang="en-AU" dirty="0"/>
              <a:t>Journey of a Plastic Bottle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67A04-7C60-4C77-BA2E-C0993C3785A6}"/>
              </a:ext>
            </a:extLst>
          </p:cNvPr>
          <p:cNvSpPr txBox="1"/>
          <p:nvPr/>
        </p:nvSpPr>
        <p:spPr>
          <a:xfrm>
            <a:off x="6729047" y="283004"/>
            <a:ext cx="4982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https://www.youtube.com/watch?v=W41fQOkPJdE</a:t>
            </a:r>
            <a:endParaRPr lang="en-AU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Journey of a Plastic Bottle in Australia">
            <a:hlinkClick r:id="" action="ppaction://media"/>
            <a:extLst>
              <a:ext uri="{FF2B5EF4-FFF2-40B4-BE49-F238E27FC236}">
                <a16:creationId xmlns:a16="http://schemas.microsoft.com/office/drawing/2014/main" id="{9F7177FA-5773-4985-B6FE-D87668766B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8014" y="1105964"/>
            <a:ext cx="8815971" cy="4958861"/>
          </a:xfrm>
        </p:spPr>
      </p:pic>
    </p:spTree>
    <p:extLst>
      <p:ext uri="{BB962C8B-B14F-4D97-AF65-F5344CB8AC3E}">
        <p14:creationId xmlns:p14="http://schemas.microsoft.com/office/powerpoint/2010/main" val="239572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9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-7549" y="777796"/>
            <a:ext cx="121995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-7549" y="1519606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519606"/>
            <a:ext cx="0" cy="53383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240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6" y="756649"/>
            <a:ext cx="1192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is the Problem that I need to solve and what mathematics can I use to solve the Problem?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XX/XX/2021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D09DF-9156-4D55-85A7-4AF348CDF0CF}"/>
              </a:ext>
            </a:extLst>
          </p:cNvPr>
          <p:cNvSpPr txBox="1"/>
          <p:nvPr/>
        </p:nvSpPr>
        <p:spPr>
          <a:xfrm>
            <a:off x="186735" y="1624867"/>
            <a:ext cx="1825014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What part of the Mathematical Thinking Process do I use to solve a problem? </a:t>
            </a:r>
            <a:endParaRPr lang="en-AU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D1DD2-4D48-4BEA-B741-74A58EDEB77E}"/>
              </a:ext>
            </a:extLst>
          </p:cNvPr>
          <p:cNvSpPr txBox="1"/>
          <p:nvPr/>
        </p:nvSpPr>
        <p:spPr>
          <a:xfrm>
            <a:off x="2489134" y="1686422"/>
            <a:ext cx="88472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The two steps of the Mathematical Thinking Process that can help me identify the problem to solve  and how to solve the problem are:</a:t>
            </a:r>
          </a:p>
          <a:p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Analyse information and data from a variety of sources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Primary sources – surveys, personal records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Secondary sources – textbooks, newspapers, tables of data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Apply existing mathematical knowledge and strategies to obtain a solution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Statistical analysis – mean, mode, range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Tables of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Graphing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Showing working out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Writing your answer in words using your calculated values as evidence to back up your statements.</a:t>
            </a:r>
          </a:p>
          <a:p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5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DA8268-2AA8-43E2-8CE4-7B550EEE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How Far does Water Travel?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A99CB-E251-4F06-B892-70A7738C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rgbClr val="FFFFFF"/>
                </a:solidFill>
              </a:rPr>
              <a:t>Working Collaboratively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3CB2C2D0-53AC-4541-A4BC-A0EE76BCEE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0123" y="931719"/>
            <a:ext cx="5759896" cy="268449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1056348-B953-407E-BDB0-570ABF5FE4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7316" y="169142"/>
            <a:ext cx="5600733" cy="431429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60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BDA8268-2AA8-43E2-8CE4-7B550EEE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How Far does Water Travel?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A99CB-E251-4F06-B892-70A7738C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Working Collaboratively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8D51D-580A-4179-8536-1FE3E808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6" y="790982"/>
            <a:ext cx="10917644" cy="363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3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C77F-EE36-4A6E-A81E-4C743AA5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75" y="133349"/>
            <a:ext cx="10768926" cy="1499616"/>
          </a:xfrm>
        </p:spPr>
        <p:txBody>
          <a:bodyPr/>
          <a:lstStyle/>
          <a:p>
            <a:r>
              <a:rPr lang="en-AU" dirty="0"/>
              <a:t>Distance Travelled by Bottled Water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680B4E-4D40-4A26-9CD7-EF599505E5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061707"/>
              </p:ext>
            </p:extLst>
          </p:nvPr>
        </p:nvGraphicFramePr>
        <p:xfrm>
          <a:off x="2145323" y="1329691"/>
          <a:ext cx="815926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449">
                  <a:extLst>
                    <a:ext uri="{9D8B030D-6E8A-4147-A177-3AD203B41FA5}">
                      <a16:colId xmlns:a16="http://schemas.microsoft.com/office/drawing/2014/main" val="3807132470"/>
                    </a:ext>
                  </a:extLst>
                </a:gridCol>
                <a:gridCol w="2481449">
                  <a:extLst>
                    <a:ext uri="{9D8B030D-6E8A-4147-A177-3AD203B41FA5}">
                      <a16:colId xmlns:a16="http://schemas.microsoft.com/office/drawing/2014/main" val="2261757406"/>
                    </a:ext>
                  </a:extLst>
                </a:gridCol>
                <a:gridCol w="3196363">
                  <a:extLst>
                    <a:ext uri="{9D8B030D-6E8A-4147-A177-3AD203B41FA5}">
                      <a16:colId xmlns:a16="http://schemas.microsoft.com/office/drawing/2014/main" val="4247402852"/>
                    </a:ext>
                  </a:extLst>
                </a:gridCol>
              </a:tblGrid>
              <a:tr h="321485">
                <a:tc>
                  <a:txBody>
                    <a:bodyPr/>
                    <a:lstStyle/>
                    <a:p>
                      <a:r>
                        <a:rPr lang="en-AU" dirty="0"/>
                        <a:t>Bottled Water 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Bottling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Distance travelled to Perth (km)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849647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/>
                        <a:t>Fiji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err="1"/>
                        <a:t>Yaqura</a:t>
                      </a:r>
                      <a:r>
                        <a:rPr lang="en-AU" dirty="0"/>
                        <a:t>, Fiji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277512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/>
                        <a:t>Aqua Pure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Salisbury, 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2689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728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/>
                        <a:t>Mount Franklin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Kewdale, Perth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81503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/>
                        <a:t>Evian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Evian-Les-Bains, 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14239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73151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/>
                        <a:t>Thank You 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Mt Tamborine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645685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 err="1"/>
                        <a:t>Frantelle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Welshpool, Perth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711569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/>
                        <a:t>Snowy Mountain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Daylesford, Victoria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677012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/>
                        <a:t>Woolworths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Gingin, 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510844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/>
                        <a:t>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Kewdale, Perth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25873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 err="1"/>
                        <a:t>Yaru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Mount Warning, 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763410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 err="1"/>
                        <a:t>Coolrdige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Welshpool, Perth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723104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 err="1"/>
                        <a:t>Pureau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Sydney, 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3948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311106"/>
                  </a:ext>
                </a:extLst>
              </a:tr>
              <a:tr h="321485">
                <a:tc>
                  <a:txBody>
                    <a:bodyPr/>
                    <a:lstStyle/>
                    <a:p>
                      <a:r>
                        <a:rPr lang="en-AU" dirty="0" err="1"/>
                        <a:t>Waiwera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Auckland, 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5343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7320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2C1D86-3331-4133-9CEF-CC55AA7C114C}"/>
                  </a:ext>
                </a:extLst>
              </p14:cNvPr>
              <p14:cNvContentPartPr/>
              <p14:nvPr/>
            </p14:nvContentPartPr>
            <p14:xfrm>
              <a:off x="3598671" y="426635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2C1D86-3331-4133-9CEF-CC55AA7C11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4351" y="4262031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57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C77F-EE36-4A6E-A81E-4C743AA5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Distance Travelled by Tap </a:t>
            </a:r>
            <a:r>
              <a:rPr lang="en-AU" dirty="0" err="1"/>
              <a:t>WaTer</a:t>
            </a:r>
            <a:endParaRPr lang="en-AU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680B4E-4D40-4A26-9CD7-EF599505E5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368313"/>
              </p:ext>
            </p:extLst>
          </p:nvPr>
        </p:nvGraphicFramePr>
        <p:xfrm>
          <a:off x="2884521" y="1716451"/>
          <a:ext cx="5999286" cy="4895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623">
                  <a:extLst>
                    <a:ext uri="{9D8B030D-6E8A-4147-A177-3AD203B41FA5}">
                      <a16:colId xmlns:a16="http://schemas.microsoft.com/office/drawing/2014/main" val="3807132470"/>
                    </a:ext>
                  </a:extLst>
                </a:gridCol>
                <a:gridCol w="3367663">
                  <a:extLst>
                    <a:ext uri="{9D8B030D-6E8A-4147-A177-3AD203B41FA5}">
                      <a16:colId xmlns:a16="http://schemas.microsoft.com/office/drawing/2014/main" val="4247402852"/>
                    </a:ext>
                  </a:extLst>
                </a:gridCol>
              </a:tblGrid>
              <a:tr h="720578">
                <a:tc>
                  <a:txBody>
                    <a:bodyPr/>
                    <a:lstStyle/>
                    <a:p>
                      <a:r>
                        <a:rPr lang="en-AU" dirty="0"/>
                        <a:t>Location of Water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Distance travelled to Perth Homes (km)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849647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/>
                        <a:t>North </a:t>
                      </a:r>
                      <a:r>
                        <a:rPr lang="en-AU" dirty="0" err="1"/>
                        <a:t>Dandalup</a:t>
                      </a:r>
                      <a:r>
                        <a:rPr lang="en-AU" dirty="0"/>
                        <a:t> 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277512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/>
                        <a:t>South </a:t>
                      </a:r>
                      <a:r>
                        <a:rPr lang="en-AU" dirty="0" err="1"/>
                        <a:t>Dandalup</a:t>
                      </a:r>
                      <a:r>
                        <a:rPr lang="en-AU" dirty="0"/>
                        <a:t> 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12581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/>
                        <a:t>Serpentine 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728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/>
                        <a:t>Wungong 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81503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/>
                        <a:t>Churchman Brook 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73151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/>
                        <a:t>Canning 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645685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/>
                        <a:t>Victoria 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711569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/>
                        <a:t>Mundaring Weir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677012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 err="1"/>
                        <a:t>Yarragadee</a:t>
                      </a:r>
                      <a:r>
                        <a:rPr lang="en-AU" dirty="0"/>
                        <a:t> Aquifer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510844"/>
                  </a:ext>
                </a:extLst>
              </a:tr>
              <a:tr h="417479">
                <a:tc>
                  <a:txBody>
                    <a:bodyPr/>
                    <a:lstStyle/>
                    <a:p>
                      <a:r>
                        <a:rPr lang="en-AU" dirty="0"/>
                        <a:t>Leederville Aquifer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925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2C1D86-3331-4133-9CEF-CC55AA7C114C}"/>
                  </a:ext>
                </a:extLst>
              </p14:cNvPr>
              <p14:cNvContentPartPr/>
              <p14:nvPr/>
            </p14:nvContentPartPr>
            <p14:xfrm>
              <a:off x="3598671" y="426635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2C1D86-3331-4133-9CEF-CC55AA7C11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4351" y="4262031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03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BDA8268-2AA8-43E2-8CE4-7B550EEE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How Far does Water Travel?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A99CB-E251-4F06-B892-70A7738C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Working Collaboratively</a:t>
            </a: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2B72F-3485-4EFA-8B3B-96181B01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6" y="954746"/>
            <a:ext cx="10917644" cy="330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2262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1078</TotalTime>
  <Words>714</Words>
  <Application>Microsoft Office PowerPoint</Application>
  <PresentationFormat>Widescreen</PresentationFormat>
  <Paragraphs>141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Helvetica 45 Light</vt:lpstr>
      <vt:lpstr>Meiryo</vt:lpstr>
      <vt:lpstr>Arial</vt:lpstr>
      <vt:lpstr>Calibri</vt:lpstr>
      <vt:lpstr>Corbel</vt:lpstr>
      <vt:lpstr>Ink Free</vt:lpstr>
      <vt:lpstr>Tw Cen MT</vt:lpstr>
      <vt:lpstr>Tw Cen MT Condensed</vt:lpstr>
      <vt:lpstr>Wingdings 3</vt:lpstr>
      <vt:lpstr>SketchLinesVTI</vt:lpstr>
      <vt:lpstr>Integral</vt:lpstr>
      <vt:lpstr>Topic: Statistics Investigation EQ: What is the Problem that I need to solve and what mathematics can I use to solve the Problem?</vt:lpstr>
      <vt:lpstr>Brainstorm</vt:lpstr>
      <vt:lpstr>Journey of a Plastic Bottle</vt:lpstr>
      <vt:lpstr>PowerPoint Presentation</vt:lpstr>
      <vt:lpstr>How Far does Water Travel?</vt:lpstr>
      <vt:lpstr>How Far does Water Travel?</vt:lpstr>
      <vt:lpstr>Distance Travelled by Bottled Water</vt:lpstr>
      <vt:lpstr>Distance Travelled by Tap WaTer</vt:lpstr>
      <vt:lpstr>How Far does Water Travel?</vt:lpstr>
      <vt:lpstr>In Your Groups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Statistics Investigation EQ: What is the Mathematical Thinking Process? </dc:title>
  <dc:creator>Magdeline PARLEVLIET</dc:creator>
  <cp:lastModifiedBy>PARLEVLIET Magdeline [Baldivis Secondary College]</cp:lastModifiedBy>
  <cp:revision>56</cp:revision>
  <dcterms:created xsi:type="dcterms:W3CDTF">2021-05-25T09:55:12Z</dcterms:created>
  <dcterms:modified xsi:type="dcterms:W3CDTF">2021-06-06T03:51:05Z</dcterms:modified>
</cp:coreProperties>
</file>